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media/image-4-2.svg" ContentType="image/svg+xml"/>
  <Override PartName="/ppt/media/image-4-4.svg" ContentType="image/svg+xml"/>
  <Override PartName="/ppt/media/image-4-6.svg" ContentType="image/svg+xml"/>
  <Override PartName="/ppt/media/image-4-8.svg" ContentType="image/svg+xml"/>
  <Override PartName="/ppt/media/image-6-2.svg" ContentType="image/svg+xml"/>
  <Override PartName="/ppt/media/image-6-4.svg" ContentType="image/svg+xml"/>
  <Override PartName="/ppt/media/image-6-6.svg" ContentType="image/svg+xml"/>
  <Override PartName="/ppt/media/image-6-8.svg" ContentType="image/svg+xml"/>
  <Override PartName="/ppt/media/image-7-10.svg" ContentType="image/svg+xml"/>
  <Override PartName="/ppt/media/image-7-12.svg" ContentType="image/svg+xml"/>
  <Override PartName="/ppt/media/image-7-2.svg" ContentType="image/svg+xml"/>
  <Override PartName="/ppt/media/image-7-4.svg" ContentType="image/svg+xml"/>
  <Override PartName="/ppt/media/image-7-6.svg" ContentType="image/svg+xml"/>
  <Override PartName="/ppt/media/image-7-8.svg" ContentType="image/svg+xml"/>
  <Override PartName="/ppt/media/image-8-2.svg" ContentType="image/svg+xml"/>
  <Override PartName="/ppt/media/image-8-4.svg" ContentType="image/svg+xml"/>
  <Override PartName="/ppt/media/image-8-6.svg" ContentType="image/svg+xml"/>
  <Override PartName="/ppt/media/image-8-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학령인구 지수</c:v>
                </c:pt>
              </c:strCache>
            </c:strRef>
          </c:tx>
          <c:spPr>
            <a:solidFill>
              <a:srgbClr val="97B1DF"/>
            </a:solidFill>
            <a:ln w="25400" cap="flat">
              <a:solidFill>
                <a:srgbClr val="97B1D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7B1DF"/>
              </a:solidFill>
              <a:ln w="9525" cap="flat">
                <a:solidFill>
                  <a:srgbClr val="97B1D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2000</c:v>
                  </c:pt>
                  <c:pt idx="1">
                    <c:v>2010</c:v>
                  </c:pt>
                  <c:pt idx="2">
                    <c:v>2020</c:v>
                  </c:pt>
                  <c:pt idx="3">
                    <c:v>2024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85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030A1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030A1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hyperlink" Target="https://en.wikipedia.org/wiki/Education_in_South_Korea#:~:text=Due%20to%20the%20low%20birth,empty%20slots%20using%20a%20national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hyperlink" Target="https://en.wikipedia.org/wiki/Purchase_funnel#:~:text=,of%20a%20typical%20purchase%20funnel" TargetMode="External"/><Relationship Id="rId2" Type="http://schemas.openxmlformats.org/officeDocument/2006/relationships/hyperlink" Target="https://en.wikipedia.org/wiki/Purchase_funnel#:~:text=Within%20the%20broader%20context%20of,8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hyperlink" Target="https://en.wikipedia.org/wiki/Purchase_funnel#:~:text=,loyalty%20and%20new%20lead%20generation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hyperlink" Target="https://en.wikipedia.org/wiki/Purchase_funnel#:~:text=Within%20the%20broader%20context%20of,8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hyperlink" Target="https://en.wikipedia.org/wiki/Purchase_funnel#:~:text=categorized%20as%20awareness%2C%20consideration%2C%20and,8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hyperlink" Target="https://en.wikipedia.org/wiki/Purchase_funnel#:~:text=,loyalty%20and%20new%20lead%20generation" TargetMode="External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hyperlink" Target="https://en.wikipedia.org/wiki/Purchase_funnel#:~:text=,loyalty%20and%20new%20lead%20generation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hyperlink" Target="https://en.wikipedia.org/wiki/Purchase_funnel#:~:text=Within%20the%20broader%20context%20of,8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5029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030A18"/>
                </a:solidFill>
              </a:rPr>
              <a:t>베스트태권도</a:t>
            </a:r>
            <a:pPr algn="l" indent="0" marL="0">
              <a:buNone/>
            </a:pPr>
            <a:endParaRPr lang="en-US" sz="4400" dirty="0"/>
          </a:p>
          <a:p>
            <a:pPr algn="l" indent="0" marL="0">
              <a:buNone/>
            </a:pPr>
            <a:r>
              <a:rPr lang="en-US" sz="3200" b="1" dirty="0">
                <a:solidFill>
                  <a:srgbClr val="030A18"/>
                </a:solidFill>
              </a:rPr>
              <a:t>퍼널 마케팅 전략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457200" y="37490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7B1DF"/>
                </a:solidFill>
              </a:rPr>
              <a:t>신뢰 기반 자동화 유입 전략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4297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7B1DF"/>
                </a:solidFill>
              </a:rPr>
              <a:t>2025년 7월 25일</a:t>
            </a:r>
            <a:endParaRPr lang="en-US" sz="1200" dirty="0"/>
          </a:p>
        </p:txBody>
      </p:sp>
      <p:pic>
        <p:nvPicPr>
          <p:cNvPr id="5" name="Image 0" descr="/home/oai/share/e2efaaa8-773d-4699-a2a2-6ffd7f2a1ab0.png">    </p:cNvPr>
          <p:cNvPicPr>
            <a:picLocks noChangeAspect="1"/>
          </p:cNvPicPr>
          <p:nvPr/>
        </p:nvPicPr>
        <p:blipFill>
          <a:blip r:embed="rId1"/>
          <a:srcRect l="6818" r="6818" t="0" b="0"/>
          <a:stretch/>
        </p:blipFill>
        <p:spPr>
          <a:xfrm>
            <a:off x="5669280" y="548640"/>
            <a:ext cx="347472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제안 배경 및 문제 인식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484632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학령 인구 감소로 태권도 수련생 모집이 어려움
</a:t>
            </a:r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도장 수 증가로 경쟁 심화
</a:t>
            </a:r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전단지·사탕 등 오프라인 홍보의 반응 저조
</a:t>
            </a:r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학부모는 전문성과 신뢰를 중요시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760720" y="1280160"/>
          <a:ext cx="3108960" cy="2560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760720" y="7315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30A18"/>
                </a:solidFill>
              </a:rPr>
              <a:t>학령 인구 감소 추세 (지수)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2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퍼널 마케팅 개요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475488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30A18"/>
                </a:solidFill>
              </a:rPr>
              <a:t>퍼널 마케팅은 고객 여정을 단계별로 설계하여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관심 있는 학부모만 정확히 타겟팅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유익한 콘텐츠로 신뢰 형성</a:t>
            </a:r>
            <a:endParaRPr lang="en-US" sz="1200" dirty="0"/>
          </a:p>
          <a:p>
            <a:pPr marL="190500" indent="-190500">
              <a:buSzPct val="100000"/>
              <a:buChar char="•"/>
            </a:pPr>
            <a:r>
              <a:rPr lang="en-US" sz="1200" dirty="0">
                <a:solidFill>
                  <a:srgbClr val="030A18"/>
                </a:solidFill>
              </a:rPr>
              <a:t>자동화된 메시지로 행동 유도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943600" y="1280160"/>
            <a:ext cx="2743200" cy="1097280"/>
          </a:xfrm>
          <a:prstGeom prst="rect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5943600" y="1280160"/>
            <a:ext cx="2743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b="1" dirty="0">
                <a:solidFill>
                  <a:srgbClr val="030A18"/>
                </a:solidFill>
              </a:rPr>
              <a:t>관심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6286500" y="2286000"/>
            <a:ext cx="2057400" cy="1005840"/>
          </a:xfrm>
          <a:prstGeom prst="rect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286500" y="2286000"/>
            <a:ext cx="2057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b="1" dirty="0">
                <a:solidFill>
                  <a:srgbClr val="030A18"/>
                </a:solidFill>
              </a:rPr>
              <a:t>신뢰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560820" y="3200400"/>
            <a:ext cx="1508760" cy="1005840"/>
          </a:xfrm>
          <a:prstGeom prst="rect">
            <a:avLst/>
          </a:prstGeom>
          <a:solidFill>
            <a:srgbClr val="B4D8E7"/>
          </a:solidFill>
          <a:ln w="12700">
            <a:solidFill>
              <a:srgbClr val="B4D8E7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560820" y="3200400"/>
            <a:ext cx="1508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b="1" dirty="0">
                <a:solidFill>
                  <a:srgbClr val="030A18"/>
                </a:solidFill>
              </a:rPr>
              <a:t>행동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1"/>
              </a:rPr>
              <a:t>[1]</a:t>
            </a:r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  </a:t>
            </a:r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2"/>
              </a:rPr>
              <a:t>[2]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퍼널 흐름 구조 (4단계)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" y="18288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4360" y="2103120"/>
            <a:ext cx="365760" cy="365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1단계: 관심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2560320"/>
            <a:ext cx="1645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블로그·SNS·QR코드로 집중력 운동법 소개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359152" y="2743200"/>
            <a:ext cx="228600" cy="228600"/>
          </a:xfrm>
          <a:prstGeom prst="rightArrow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2514600" y="18288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4640" y="210312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246120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2단계: 정보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2697480" y="2560320"/>
            <a:ext cx="1645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카카오톡 채널 구독 및 성장 스트레칭 안내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599432" y="2743200"/>
            <a:ext cx="228600" cy="228600"/>
          </a:xfrm>
          <a:prstGeom prst="rightArrow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4754880" y="18288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4920" y="210312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86400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3단계: 신뢰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937760" y="2560320"/>
            <a:ext cx="1645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주 1~2회 콘텐츠 제공, 도장 지도 영상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39712" y="2743200"/>
            <a:ext cx="228600" cy="228600"/>
          </a:xfrm>
          <a:prstGeom prst="rightArrow">
            <a:avLst/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18" name="Shape 13"/>
          <p:cNvSpPr/>
          <p:nvPr/>
        </p:nvSpPr>
        <p:spPr>
          <a:xfrm>
            <a:off x="6995160" y="1828800"/>
            <a:ext cx="2011680" cy="2011680"/>
          </a:xfrm>
          <a:prstGeom prst="roundRect">
            <a:avLst>
              <a:gd name="adj" fmla="val 3636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5200" y="210312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726680" y="2057400"/>
            <a:ext cx="1280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4단계: 체험·등록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7178040" y="2560320"/>
            <a:ext cx="1645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체험 안내→만족도 설문→도복·쿠폰 제공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9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기존 방식 vs 퍼널 마케팅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8229600" cy="22860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구분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B1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30A18"/>
                          </a:solidFill>
                        </a:rPr>
                        <a:t>기존 홍보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30A18"/>
                          </a:solidFill>
                        </a:rPr>
                        <a:t>퍼널 마케팅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B6B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방식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전단지·사탕 배포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온라인 콘텐츠 자동화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대상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모든 학부모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관심 있는 학부모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운영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관장 직접 상담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자동 메시지 시스템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지속성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일회성·반복 비용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30A18"/>
                          </a:solidFill>
                        </a:rPr>
                        <a:t>데이터 기반 장기 설득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1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기대 효과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1828800"/>
            <a:ext cx="365760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18288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전환율 상승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005840" y="21488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관심 고객에게 집중하여 광고비 효율 증대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3440" y="1828800"/>
            <a:ext cx="365760" cy="3657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120640" y="18288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브랜딩 강화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5120640" y="21488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전문성과 신뢰 이미지 형성</a:t>
            </a:r>
            <a:endParaRPr lang="en-US" sz="10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640" y="3017520"/>
            <a:ext cx="365760" cy="3657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05840" y="301752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상담 부담 감소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1005840" y="33375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관장님은 수업에 집중, 홍보는 자동화</a:t>
            </a:r>
            <a:endParaRPr lang="en-US" sz="10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63440" y="3017520"/>
            <a:ext cx="365760" cy="36576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120640" y="301752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재등록률 상승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5120640" y="33375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30A18"/>
                </a:solidFill>
              </a:rPr>
              <a:t>회원 유지 및 재등록률 향상</a:t>
            </a:r>
            <a:endParaRPr lang="en-US" sz="1000" dirty="0"/>
          </a:p>
        </p:txBody>
      </p:sp>
      <p:sp>
        <p:nvSpPr>
          <p:cNvPr id="15" name="Text 9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9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적용 예시: 김○○ 학부모의 여정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2926080"/>
            <a:ext cx="8229600" cy="0"/>
          </a:xfrm>
          <a:prstGeom prst="line">
            <a:avLst/>
          </a:prstGeom>
          <a:noFill/>
          <a:ln w="1905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320040" y="2788920"/>
            <a:ext cx="274320" cy="274320"/>
          </a:xfrm>
          <a:prstGeom prst="ellipse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7472" y="2816352"/>
            <a:ext cx="219456" cy="2194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-457200" y="3108960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30A18"/>
                </a:solidFill>
              </a:rPr>
              <a:t>블로그 콘텐츠 열람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1965960" y="2788920"/>
            <a:ext cx="274320" cy="274320"/>
          </a:xfrm>
          <a:prstGeom prst="ellipse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3392" y="281635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88720" y="3108960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30A18"/>
                </a:solidFill>
              </a:rPr>
              <a:t>카카오 채널 구독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3611880" y="2788920"/>
            <a:ext cx="274320" cy="274320"/>
          </a:xfrm>
          <a:prstGeom prst="ellipse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39312" y="2816352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34640" y="3108960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30A18"/>
                </a:solidFill>
              </a:rPr>
              <a:t>체험 안내 수신</a:t>
            </a:r>
            <a:endParaRPr lang="en-US" sz="850" dirty="0"/>
          </a:p>
        </p:txBody>
      </p:sp>
      <p:sp>
        <p:nvSpPr>
          <p:cNvPr id="13" name="Shape 8"/>
          <p:cNvSpPr/>
          <p:nvPr/>
        </p:nvSpPr>
        <p:spPr>
          <a:xfrm>
            <a:off x="5257800" y="2788920"/>
            <a:ext cx="274320" cy="274320"/>
          </a:xfrm>
          <a:prstGeom prst="ellipse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5232" y="2816352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480560" y="3108960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30A18"/>
                </a:solidFill>
              </a:rPr>
              <a:t>체험 및 설문</a:t>
            </a:r>
            <a:endParaRPr lang="en-US" sz="850" dirty="0"/>
          </a:p>
        </p:txBody>
      </p:sp>
      <p:sp>
        <p:nvSpPr>
          <p:cNvPr id="16" name="Shape 10"/>
          <p:cNvSpPr/>
          <p:nvPr/>
        </p:nvSpPr>
        <p:spPr>
          <a:xfrm>
            <a:off x="6903720" y="2788920"/>
            <a:ext cx="274320" cy="274320"/>
          </a:xfrm>
          <a:prstGeom prst="ellipse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1152" y="2816352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126480" y="3108960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30A18"/>
                </a:solidFill>
              </a:rPr>
              <a:t>도복 &amp; 쿠폰 제공</a:t>
            </a:r>
            <a:endParaRPr lang="en-US" sz="850" dirty="0"/>
          </a:p>
        </p:txBody>
      </p:sp>
      <p:sp>
        <p:nvSpPr>
          <p:cNvPr id="19" name="Shape 12"/>
          <p:cNvSpPr/>
          <p:nvPr/>
        </p:nvSpPr>
        <p:spPr>
          <a:xfrm>
            <a:off x="8549640" y="2788920"/>
            <a:ext cx="274320" cy="274320"/>
          </a:xfrm>
          <a:prstGeom prst="ellipse">
            <a:avLst/>
          </a:prstGeom>
          <a:solidFill>
            <a:srgbClr val="A4B6B8"/>
          </a:solidFill>
          <a:ln w="12700">
            <a:solidFill>
              <a:srgbClr val="A4B6B8"/>
            </a:solidFill>
            <a:prstDash val="solid"/>
          </a:ln>
        </p:spPr>
        <p:txBody>
          <a:bodyPr/>
          <a:p/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77072" y="2816352"/>
            <a:ext cx="219456" cy="21945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772400" y="3108960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30A18"/>
                </a:solidFill>
              </a:rPr>
              <a:t>등록 완료</a:t>
            </a:r>
            <a:endParaRPr lang="en-US" sz="850" dirty="0"/>
          </a:p>
        </p:txBody>
      </p:sp>
      <p:sp>
        <p:nvSpPr>
          <p:cNvPr id="22" name="Text 14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13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7432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제공 서비스 구성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3931920" cy="1280160"/>
          </a:xfrm>
          <a:prstGeom prst="roundRect">
            <a:avLst>
              <a:gd name="adj" fmla="val 7143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520" y="1874520"/>
            <a:ext cx="320040" cy="3200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7280" y="17830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초기 퍼널 설계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97280" y="210312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타겟 분석 및 콘텐츠 시나리오 설계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846320" y="1645920"/>
            <a:ext cx="3931920" cy="1280160"/>
          </a:xfrm>
          <a:prstGeom prst="roundRect">
            <a:avLst>
              <a:gd name="adj" fmla="val 7143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9200" y="1874520"/>
            <a:ext cx="320040" cy="320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94960" y="17830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자동화 시스템 구축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5394960" y="210312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카카오톡 채널과 예약 메시지 시스템 개발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548640" y="3200400"/>
            <a:ext cx="3931920" cy="1280160"/>
          </a:xfrm>
          <a:prstGeom prst="roundRect">
            <a:avLst>
              <a:gd name="adj" fmla="val 7143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520" y="3429000"/>
            <a:ext cx="320040" cy="3200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97280" y="33375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콘텐츠 제작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97280" y="365760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문자·SNS·블로그 콘텐츠 템플릿 제작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4846320" y="3200400"/>
            <a:ext cx="3931920" cy="1280160"/>
          </a:xfrm>
          <a:prstGeom prst="roundRect">
            <a:avLst>
              <a:gd name="adj" fmla="val 7143"/>
            </a:avLst>
          </a:prstGeom>
          <a:solidFill>
            <a:srgbClr val="F5F5F5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9200" y="3429000"/>
            <a:ext cx="320040" cy="3200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394960" y="33375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0A18"/>
                </a:solidFill>
              </a:rPr>
              <a:t>성과 분석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5394960" y="3657600"/>
            <a:ext cx="3200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30A18"/>
                </a:solidFill>
              </a:rPr>
              <a:t>유입·클릭·등록률 리포트 제공</a:t>
            </a:r>
            <a:endParaRPr lang="en-US" sz="950" dirty="0"/>
          </a:p>
        </p:txBody>
      </p:sp>
      <p:sp>
        <p:nvSpPr>
          <p:cNvPr id="19" name="Text 13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9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fbfccd6f-40a7-4a3b-919f-d3bf34003faf.png">    </p:cNvPr>
          <p:cNvPicPr>
            <a:picLocks noChangeAspect="1"/>
          </p:cNvPicPr>
          <p:nvPr/>
        </p:nvPicPr>
        <p:blipFill>
          <a:blip r:embed="rId1"/>
          <a:srcRect l="0" r="0" t="21875" b="2187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914400" y="1828800"/>
            <a:ext cx="73152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30A18"/>
                </a:solidFill>
              </a:rPr>
              <a:t>전단지 시대는 끝났습니다
</a:t>
            </a:r>
            <a:pPr algn="ctr" indent="0" marL="0">
              <a:buNone/>
            </a:pPr>
            <a:r>
              <a:rPr lang="en-US" sz="1800" dirty="0">
                <a:solidFill>
                  <a:srgbClr val="030A18"/>
                </a:solidFill>
              </a:rPr>
              <a:t>신뢰 기반 자동화 퍼널로</a:t>
            </a:r>
            <a:endParaRPr lang="en-US" sz="26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030A18"/>
                </a:solidFill>
              </a:rPr>
              <a:t>학부모가 먼저 찾는 도장을 만드세요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2286000" y="4023360"/>
            <a:ext cx="4572000" cy="548640"/>
          </a:xfrm>
          <a:prstGeom prst="roundRect">
            <a:avLst>
              <a:gd name="adj" fmla="val 13333"/>
            </a:avLst>
          </a:prstGeom>
          <a:solidFill>
            <a:srgbClr val="97B1DF"/>
          </a:solidFill>
          <a:ln w="12700">
            <a:solidFill>
              <a:srgbClr val="97B1DF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2286000" y="4133088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30A18"/>
                </a:solidFill>
              </a:rPr>
              <a:t>지금 맞춤 전략 무료 상담 신청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48234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u="sng" dirty="0">
                <a:solidFill>
                  <a:srgbClr val="0000FF"/>
                </a:solidFill>
                <a:hlinkClick r:id="rId2"/>
              </a:rPr>
              <a:t>[1]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2025-07-25T15:02:59Z</dcterms:created>
  <dcterms:modified xsi:type="dcterms:W3CDTF">2025-07-25T15:02:59Z</dcterms:modified>
</cp:coreProperties>
</file>